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6"/>
  </p:notesMasterIdLst>
  <p:sldIdLst>
    <p:sldId id="256" r:id="rId5"/>
    <p:sldId id="261" r:id="rId6"/>
    <p:sldId id="262" r:id="rId7"/>
    <p:sldId id="263" r:id="rId8"/>
    <p:sldId id="264" r:id="rId9"/>
    <p:sldId id="265" r:id="rId10"/>
    <p:sldId id="257" r:id="rId11"/>
    <p:sldId id="258" r:id="rId12"/>
    <p:sldId id="259" r:id="rId13"/>
    <p:sldId id="260" r:id="rId14"/>
    <p:sldId id="266" r:id="rId15"/>
  </p:sldIdLst>
  <p:sldSz cx="12192000" cy="6858000"/>
  <p:notesSz cx="6858000" cy="9144000"/>
  <p:embeddedFontLst>
    <p:embeddedFont>
      <p:font typeface="Inter" panose="020B0604020202020204" charset="0"/>
      <p:regular r:id="rId17"/>
      <p:bold r:id="rId18"/>
      <p:italic r:id="rId19"/>
      <p:boldItalic r:id="rId20"/>
    </p:embeddedFont>
    <p:embeddedFont>
      <p:font typeface="Inter Medium" panose="020B0604020202020204" charset="0"/>
      <p:regular r:id="rId21"/>
      <p:bold r:id="rId22"/>
      <p:italic r:id="rId23"/>
      <p:boldItalic r:id="rId24"/>
    </p:embeddedFont>
    <p:embeddedFont>
      <p:font typeface="Urbanist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60A2926-BDAF-49C9-9399-42F5F8C847FE}">
  <a:tblStyle styleId="{160A2926-BDAF-49C9-9399-42F5F8C847F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0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ssia Zerbini" userId="f8ff71e3-66ff-4fa8-b7f4-ab3727bf183d" providerId="ADAL" clId="{E534238C-CA81-4EED-A634-14F793C3C232}"/>
    <pc:docChg chg="undo custSel modSld sldOrd">
      <pc:chgData name="Alessia Zerbini" userId="f8ff71e3-66ff-4fa8-b7f4-ab3727bf183d" providerId="ADAL" clId="{E534238C-CA81-4EED-A634-14F793C3C232}" dt="2026-07-08T13:07:49.530" v="370" actId="20577"/>
      <pc:docMkLst>
        <pc:docMk/>
      </pc:docMkLst>
      <pc:sldChg chg="modSp mod">
        <pc:chgData name="Alessia Zerbini" userId="f8ff71e3-66ff-4fa8-b7f4-ab3727bf183d" providerId="ADAL" clId="{E534238C-CA81-4EED-A634-14F793C3C232}" dt="2026-07-03T07:21:09.698" v="85" actId="20577"/>
        <pc:sldMkLst>
          <pc:docMk/>
          <pc:sldMk cId="0" sldId="257"/>
        </pc:sldMkLst>
        <pc:spChg chg="mod">
          <ac:chgData name="Alessia Zerbini" userId="f8ff71e3-66ff-4fa8-b7f4-ab3727bf183d" providerId="ADAL" clId="{E534238C-CA81-4EED-A634-14F793C3C232}" dt="2026-07-03T07:21:09.698" v="85" actId="20577"/>
          <ac:spMkLst>
            <pc:docMk/>
            <pc:sldMk cId="0" sldId="257"/>
            <ac:spMk id="96" creationId="{00000000-0000-0000-0000-000000000000}"/>
          </ac:spMkLst>
        </pc:spChg>
      </pc:sldChg>
      <pc:sldChg chg="modSp mod">
        <pc:chgData name="Alessia Zerbini" userId="f8ff71e3-66ff-4fa8-b7f4-ab3727bf183d" providerId="ADAL" clId="{E534238C-CA81-4EED-A634-14F793C3C232}" dt="2026-07-08T13:07:49.530" v="370" actId="20577"/>
        <pc:sldMkLst>
          <pc:docMk/>
          <pc:sldMk cId="0" sldId="259"/>
        </pc:sldMkLst>
        <pc:graphicFrameChg chg="mod modGraphic">
          <ac:chgData name="Alessia Zerbini" userId="f8ff71e3-66ff-4fa8-b7f4-ab3727bf183d" providerId="ADAL" clId="{E534238C-CA81-4EED-A634-14F793C3C232}" dt="2026-07-08T13:07:49.530" v="370" actId="20577"/>
          <ac:graphicFrameMkLst>
            <pc:docMk/>
            <pc:sldMk cId="0" sldId="259"/>
            <ac:graphicFrameMk id="126" creationId="{00000000-0000-0000-0000-000000000000}"/>
          </ac:graphicFrameMkLst>
        </pc:graphicFrameChg>
      </pc:sldChg>
      <pc:sldChg chg="delSp modSp mod">
        <pc:chgData name="Alessia Zerbini" userId="f8ff71e3-66ff-4fa8-b7f4-ab3727bf183d" providerId="ADAL" clId="{E534238C-CA81-4EED-A634-14F793C3C232}" dt="2026-07-03T07:47:38.144" v="158" actId="20577"/>
        <pc:sldMkLst>
          <pc:docMk/>
          <pc:sldMk cId="0" sldId="260"/>
        </pc:sldMkLst>
        <pc:spChg chg="mod">
          <ac:chgData name="Alessia Zerbini" userId="f8ff71e3-66ff-4fa8-b7f4-ab3727bf183d" providerId="ADAL" clId="{E534238C-CA81-4EED-A634-14F793C3C232}" dt="2026-07-03T07:47:38.144" v="158" actId="20577"/>
          <ac:spMkLst>
            <pc:docMk/>
            <pc:sldMk cId="0" sldId="260"/>
            <ac:spMk id="155" creationId="{00000000-0000-0000-0000-000000000000}"/>
          </ac:spMkLst>
        </pc:spChg>
        <pc:spChg chg="del mod">
          <ac:chgData name="Alessia Zerbini" userId="f8ff71e3-66ff-4fa8-b7f4-ab3727bf183d" providerId="ADAL" clId="{E534238C-CA81-4EED-A634-14F793C3C232}" dt="2026-07-03T07:21:29.112" v="87" actId="478"/>
          <ac:spMkLst>
            <pc:docMk/>
            <pc:sldMk cId="0" sldId="260"/>
            <ac:spMk id="156" creationId="{00000000-0000-0000-0000-000000000000}"/>
          </ac:spMkLst>
        </pc:spChg>
      </pc:sldChg>
      <pc:sldChg chg="ord modNotes">
        <pc:chgData name="Alessia Zerbini" userId="f8ff71e3-66ff-4fa8-b7f4-ab3727bf183d" providerId="ADAL" clId="{E534238C-CA81-4EED-A634-14F793C3C232}" dt="2026-07-03T07:20:17.797" v="61"/>
        <pc:sldMkLst>
          <pc:docMk/>
          <pc:sldMk cId="0" sldId="261"/>
        </pc:sldMkLst>
      </pc:sldChg>
      <pc:sldChg chg="ord modNotes">
        <pc:chgData name="Alessia Zerbini" userId="f8ff71e3-66ff-4fa8-b7f4-ab3727bf183d" providerId="ADAL" clId="{E534238C-CA81-4EED-A634-14F793C3C232}" dt="2026-07-03T07:20:21.066" v="63"/>
        <pc:sldMkLst>
          <pc:docMk/>
          <pc:sldMk cId="0" sldId="262"/>
        </pc:sldMkLst>
      </pc:sldChg>
      <pc:sldChg chg="modSp mod ord modNotes">
        <pc:chgData name="Alessia Zerbini" userId="f8ff71e3-66ff-4fa8-b7f4-ab3727bf183d" providerId="ADAL" clId="{E534238C-CA81-4EED-A634-14F793C3C232}" dt="2026-07-03T07:39:43.579" v="142" actId="20577"/>
        <pc:sldMkLst>
          <pc:docMk/>
          <pc:sldMk cId="0" sldId="263"/>
        </pc:sldMkLst>
        <pc:spChg chg="mod">
          <ac:chgData name="Alessia Zerbini" userId="f8ff71e3-66ff-4fa8-b7f4-ab3727bf183d" providerId="ADAL" clId="{E534238C-CA81-4EED-A634-14F793C3C232}" dt="2026-07-03T07:39:43.579" v="142" actId="20577"/>
          <ac:spMkLst>
            <pc:docMk/>
            <pc:sldMk cId="0" sldId="263"/>
            <ac:spMk id="192" creationId="{00000000-0000-0000-0000-000000000000}"/>
          </ac:spMkLst>
        </pc:spChg>
      </pc:sldChg>
      <pc:sldChg chg="modSp mod ord modNotes">
        <pc:chgData name="Alessia Zerbini" userId="f8ff71e3-66ff-4fa8-b7f4-ab3727bf183d" providerId="ADAL" clId="{E534238C-CA81-4EED-A634-14F793C3C232}" dt="2026-07-03T07:26:11.834" v="133" actId="404"/>
        <pc:sldMkLst>
          <pc:docMk/>
          <pc:sldMk cId="0" sldId="264"/>
        </pc:sldMkLst>
        <pc:spChg chg="mod">
          <ac:chgData name="Alessia Zerbini" userId="f8ff71e3-66ff-4fa8-b7f4-ab3727bf183d" providerId="ADAL" clId="{E534238C-CA81-4EED-A634-14F793C3C232}" dt="2026-07-03T07:26:11.834" v="133" actId="404"/>
          <ac:spMkLst>
            <pc:docMk/>
            <pc:sldMk cId="0" sldId="264"/>
            <ac:spMk id="212" creationId="{00000000-0000-0000-0000-000000000000}"/>
          </ac:spMkLst>
        </pc:spChg>
      </pc:sldChg>
      <pc:sldChg chg="ord modNotes">
        <pc:chgData name="Alessia Zerbini" userId="f8ff71e3-66ff-4fa8-b7f4-ab3727bf183d" providerId="ADAL" clId="{E534238C-CA81-4EED-A634-14F793C3C232}" dt="2026-07-03T07:20:48.276" v="71"/>
        <pc:sldMkLst>
          <pc:docMk/>
          <pc:sldMk cId="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952500" y="4775745"/>
            <a:ext cx="102870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Proposta Formativa a cura di </a:t>
            </a:r>
            <a:r>
              <a:rPr lang="en-US" sz="2050" b="1" i="0" u="none" strike="noStrike" cap="none">
                <a:solidFill>
                  <a:srgbClr val="FFD700"/>
                </a:solidFill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-US" sz="2050" b="1">
                <a:solidFill>
                  <a:srgbClr val="FFD700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r>
              <a:rPr lang="en-US" sz="2050" b="1" i="0" u="none" strike="noStrike" cap="none">
                <a:solidFill>
                  <a:srgbClr val="FFD700"/>
                </a:solidFill>
                <a:latin typeface="Inter"/>
                <a:ea typeface="Inter"/>
                <a:cs typeface="Inter"/>
                <a:sym typeface="Inter"/>
              </a:rPr>
              <a:t>ofs</a:t>
            </a:r>
            <a:r>
              <a:rPr lang="en-US" sz="205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50" b="1">
                <a:solidFill>
                  <a:srgbClr val="FFD700"/>
                </a:solidFill>
                <a:latin typeface="Inter"/>
                <a:ea typeface="Inter"/>
                <a:cs typeface="Inter"/>
                <a:sym typeface="Inter"/>
              </a:rPr>
              <a:t>FP/ER ETS</a:t>
            </a:r>
            <a:endParaRPr sz="1800"/>
          </a:p>
        </p:txBody>
      </p:sp>
      <p:sp>
        <p:nvSpPr>
          <p:cNvPr id="86" name="Google Shape;86;p13"/>
          <p:cNvSpPr txBox="1"/>
          <p:nvPr/>
        </p:nvSpPr>
        <p:spPr>
          <a:xfrm>
            <a:off x="952500" y="2101304"/>
            <a:ext cx="10287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FFD700"/>
                </a:solidFill>
                <a:latin typeface="Inter Medium"/>
                <a:ea typeface="Inter Medium"/>
                <a:cs typeface="Inter Medium"/>
                <a:sym typeface="Inter Medium"/>
              </a:rPr>
              <a:t>Rif. Pa 2025-23959 RER - </a:t>
            </a:r>
            <a:r>
              <a:rPr lang="en-US" sz="2100" b="0" i="0" u="none" strike="noStrike" cap="none">
                <a:solidFill>
                  <a:srgbClr val="FFD700"/>
                </a:solidFill>
                <a:latin typeface="Inter Medium"/>
                <a:ea typeface="Inter Medium"/>
                <a:cs typeface="Inter Medium"/>
                <a:sym typeface="Inter Medium"/>
              </a:rPr>
              <a:t>PROGETTO 9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695325" y="2768054"/>
            <a:ext cx="10801350" cy="1340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Nuovi Modelli di Rete a Supporto dell'Innovazione Sociale</a:t>
            </a:r>
            <a:endParaRPr/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4450" y="298063"/>
            <a:ext cx="9563100" cy="9429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0" y="6212950"/>
            <a:ext cx="12192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100" i="1">
                <a:solidFill>
                  <a:schemeClr val="lt1"/>
                </a:solidFill>
              </a:rPr>
              <a:t>L’Operazione è realizzata grazie alle risorse del Fondo Sociale Europeo 2021-2027 della Regione Emilia-Romagna. Operazione Rif.PA 2025-23959/RER approvata con DGR n. 870/2025 del 09/06/2025.</a:t>
            </a:r>
            <a:endParaRPr sz="1100" i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8"/>
          <p:cNvSpPr/>
          <p:nvPr/>
        </p:nvSpPr>
        <p:spPr>
          <a:xfrm>
            <a:off x="5619750" y="2733675"/>
            <a:ext cx="952500" cy="38100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8"/>
          <p:cNvSpPr txBox="1"/>
          <p:nvPr/>
        </p:nvSpPr>
        <p:spPr>
          <a:xfrm>
            <a:off x="295275" y="3057525"/>
            <a:ext cx="116014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Obiettivi della Formazione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571500" y="3933825"/>
            <a:ext cx="11049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Focus su servizi, opportunità e metodologie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0750" y="2357437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90750" y="316706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90750" y="3976687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90750" y="4786312"/>
            <a:ext cx="2857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TRAGUARDI FORMATIVI</a:t>
            </a:r>
            <a:endParaRPr/>
          </a:p>
        </p:txBody>
      </p:sp>
      <p:sp>
        <p:nvSpPr>
          <p:cNvPr id="176" name="Google Shape;176;p19"/>
          <p:cNvSpPr/>
          <p:nvPr/>
        </p:nvSpPr>
        <p:spPr>
          <a:xfrm>
            <a:off x="571500" y="571500"/>
            <a:ext cx="76200" cy="48577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2619375" y="2319337"/>
            <a:ext cx="7762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Mappatura Servizi:</a:t>
            </a: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Conoscenza approfondita dei servizi e delle opportunità (bandi, programmi, attività)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relativamente ad ogni categoria di utenza trattata. </a:t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2619375" y="3128962"/>
            <a:ext cx="7762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Focus Tirocini:</a:t>
            </a: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Approfondimento tecnico su tirocini inclusivi, a mercato e altre forme di inserimento formativo e la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vorativo</a:t>
            </a: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/>
          </a:p>
        </p:txBody>
      </p:sp>
      <p:sp>
        <p:nvSpPr>
          <p:cNvPr id="179" name="Google Shape;179;p19"/>
          <p:cNvSpPr txBox="1"/>
          <p:nvPr/>
        </p:nvSpPr>
        <p:spPr>
          <a:xfrm>
            <a:off x="2619375" y="3938587"/>
            <a:ext cx="7762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Equipe</a:t>
            </a:r>
            <a:r>
              <a:rPr lang="en-US" sz="15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Lavori di gruppo per individuare criticità specifiche e progettare soluzioni reali.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2619375" y="4748212"/>
            <a:ext cx="77628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Rete Territoriale:</a:t>
            </a: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Rafforzamento della collaborazione tra ASP e i soggetti del territorio.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224087"/>
            <a:ext cx="3492549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224087"/>
            <a:ext cx="3492549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0"/>
          <p:cNvPicPr preferRelativeResize="0"/>
          <p:nvPr/>
        </p:nvPicPr>
        <p:blipFill rotWithShape="1">
          <a:blip r:embed="rId6">
            <a:alphaModFix/>
          </a:blip>
          <a:srcRect t="15906" b="15913"/>
          <a:stretch/>
        </p:blipFill>
        <p:spPr>
          <a:xfrm>
            <a:off x="571500" y="2224087"/>
            <a:ext cx="3492549" cy="238125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0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TARGET E CATEGORIE UTENTI</a:t>
            </a:r>
            <a:endParaRPr/>
          </a:p>
        </p:txBody>
      </p:sp>
      <p:sp>
        <p:nvSpPr>
          <p:cNvPr id="190" name="Google Shape;190;p20"/>
          <p:cNvSpPr/>
          <p:nvPr/>
        </p:nvSpPr>
        <p:spPr>
          <a:xfrm>
            <a:off x="571500" y="571500"/>
            <a:ext cx="76200" cy="48577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0"/>
          <p:cNvSpPr txBox="1"/>
          <p:nvPr/>
        </p:nvSpPr>
        <p:spPr>
          <a:xfrm>
            <a:off x="484186" y="4748212"/>
            <a:ext cx="36672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 err="1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Disabili</a:t>
            </a:r>
            <a:r>
              <a:rPr lang="en-US" sz="1404" b="1" i="0" u="none" strike="noStrike" cap="none" dirty="0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 e </a:t>
            </a:r>
            <a:r>
              <a:rPr lang="en-US" sz="1404" b="1" dirty="0" err="1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persone</a:t>
            </a:r>
            <a:r>
              <a:rPr lang="en-US" sz="1404" b="1" dirty="0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 in </a:t>
            </a:r>
            <a:r>
              <a:rPr lang="en-US" sz="1404" b="1" dirty="0" err="1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condizione</a:t>
            </a:r>
            <a:r>
              <a:rPr lang="en-US" sz="1404" b="1" dirty="0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 di </a:t>
            </a:r>
            <a:r>
              <a:rPr lang="en-US" sz="1404" b="1" dirty="0" err="1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vulnerabilità</a:t>
            </a:r>
            <a:r>
              <a:rPr lang="en-US" sz="1404" b="1" dirty="0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 e </a:t>
            </a:r>
            <a:r>
              <a:rPr lang="en-US" sz="1404" b="1" dirty="0" err="1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fragilità</a:t>
            </a:r>
            <a:endParaRPr dirty="0"/>
          </a:p>
        </p:txBody>
      </p:sp>
      <p:sp>
        <p:nvSpPr>
          <p:cNvPr id="192" name="Google Shape;192;p20"/>
          <p:cNvSpPr txBox="1"/>
          <p:nvPr/>
        </p:nvSpPr>
        <p:spPr>
          <a:xfrm>
            <a:off x="4262485" y="4748212"/>
            <a:ext cx="3667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dirty="0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Minori e Minori </a:t>
            </a:r>
            <a:r>
              <a:rPr lang="en-US" sz="1404" b="1" dirty="0" err="1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Stranieri</a:t>
            </a:r>
            <a:r>
              <a:rPr lang="en-US" sz="1404" b="1" dirty="0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 Non </a:t>
            </a:r>
            <a:r>
              <a:rPr lang="en-US" sz="1404" b="1" dirty="0" err="1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Accompagnati</a:t>
            </a:r>
            <a:endParaRPr dirty="0"/>
          </a:p>
        </p:txBody>
      </p:sp>
      <p:sp>
        <p:nvSpPr>
          <p:cNvPr id="193" name="Google Shape;193;p20"/>
          <p:cNvSpPr txBox="1"/>
          <p:nvPr/>
        </p:nvSpPr>
        <p:spPr>
          <a:xfrm>
            <a:off x="8040785" y="4748212"/>
            <a:ext cx="36672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Persone inserite in programma GOL (Garanzia Occupabilità Lavoratori)</a:t>
            </a:r>
            <a:endParaRPr/>
          </a:p>
        </p:txBody>
      </p:sp>
      <p:pic>
        <p:nvPicPr>
          <p:cNvPr id="194" name="Google Shape;194;p20" title="msna24083.jpg"/>
          <p:cNvPicPr preferRelativeResize="0"/>
          <p:nvPr/>
        </p:nvPicPr>
        <p:blipFill rotWithShape="1">
          <a:blip r:embed="rId7">
            <a:alphaModFix/>
          </a:blip>
          <a:srcRect t="34690" r="32327" b="14131"/>
          <a:stretch/>
        </p:blipFill>
        <p:spPr>
          <a:xfrm>
            <a:off x="4262475" y="2224075"/>
            <a:ext cx="3579876" cy="23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 title="Immagine-IN-EVIDENZA2025-10-31-142930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28100" y="2224076"/>
            <a:ext cx="3761376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52700"/>
            <a:ext cx="5286375" cy="261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552700"/>
            <a:ext cx="5286375" cy="261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3495675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500" y="4019550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15125" y="3495675"/>
            <a:ext cx="2857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SUDDIVISIONE INTERVENTI</a:t>
            </a:r>
            <a:endParaRPr/>
          </a:p>
        </p:txBody>
      </p:sp>
      <p:sp>
        <p:nvSpPr>
          <p:cNvPr id="207" name="Google Shape;207;p21"/>
          <p:cNvSpPr/>
          <p:nvPr/>
        </p:nvSpPr>
        <p:spPr>
          <a:xfrm>
            <a:off x="571500" y="571500"/>
            <a:ext cx="76200" cy="48577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1"/>
          <p:cNvSpPr txBox="1"/>
          <p:nvPr/>
        </p:nvSpPr>
        <p:spPr>
          <a:xfrm>
            <a:off x="952500" y="2933700"/>
            <a:ext cx="4750593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Modulo 1 - 3 (Standard)</a:t>
            </a:r>
            <a:endParaRPr/>
          </a:p>
        </p:txBody>
      </p:sp>
      <p:sp>
        <p:nvSpPr>
          <p:cNvPr id="209" name="Google Shape;209;p21"/>
          <p:cNvSpPr/>
          <p:nvPr/>
        </p:nvSpPr>
        <p:spPr>
          <a:xfrm>
            <a:off x="952500" y="3248025"/>
            <a:ext cx="4524375" cy="19050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1"/>
          <p:cNvSpPr txBox="1"/>
          <p:nvPr/>
        </p:nvSpPr>
        <p:spPr>
          <a:xfrm>
            <a:off x="6715125" y="2933700"/>
            <a:ext cx="4750593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FFD700"/>
                </a:solidFill>
                <a:latin typeface="Urbanist"/>
                <a:ea typeface="Urbanist"/>
                <a:cs typeface="Urbanist"/>
                <a:sym typeface="Urbanist"/>
              </a:rPr>
              <a:t>Modulo 4 (Laboratorio)</a:t>
            </a:r>
            <a:endParaRPr/>
          </a:p>
        </p:txBody>
      </p:sp>
      <p:sp>
        <p:nvSpPr>
          <p:cNvPr id="211" name="Google Shape;211;p21"/>
          <p:cNvSpPr/>
          <p:nvPr/>
        </p:nvSpPr>
        <p:spPr>
          <a:xfrm>
            <a:off x="6715125" y="3248025"/>
            <a:ext cx="4524375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1"/>
          <p:cNvSpPr txBox="1"/>
          <p:nvPr/>
        </p:nvSpPr>
        <p:spPr>
          <a:xfrm>
            <a:off x="1381125" y="3457575"/>
            <a:ext cx="409575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14:00 - 16:00: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Elisabetta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Cocconi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(team coach)</a:t>
            </a:r>
            <a:endParaRPr dirty="0"/>
          </a:p>
        </p:txBody>
      </p:sp>
      <p:sp>
        <p:nvSpPr>
          <p:cNvPr id="213" name="Google Shape;213;p21"/>
          <p:cNvSpPr txBox="1"/>
          <p:nvPr/>
        </p:nvSpPr>
        <p:spPr>
          <a:xfrm>
            <a:off x="1381125" y="3981450"/>
            <a:ext cx="40959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16:00 - 18:00:</a:t>
            </a: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Esperto Ente C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ofs</a:t>
            </a:r>
            <a:endParaRPr/>
          </a:p>
        </p:txBody>
      </p:sp>
      <p:sp>
        <p:nvSpPr>
          <p:cNvPr id="214" name="Google Shape;214;p21"/>
          <p:cNvSpPr txBox="1"/>
          <p:nvPr/>
        </p:nvSpPr>
        <p:spPr>
          <a:xfrm>
            <a:off x="7143750" y="3457575"/>
            <a:ext cx="40959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14:00 - 18:00:</a:t>
            </a:r>
            <a:r>
              <a:rPr lang="en-US" sz="15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Elisabetta Cocconi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5" name="Google Shape;215;p21"/>
          <p:cNvSpPr txBox="1"/>
          <p:nvPr/>
        </p:nvSpPr>
        <p:spPr>
          <a:xfrm>
            <a:off x="7143750" y="3981450"/>
            <a:ext cx="40957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Sessione intensiva di restituzione risultati e progettazione pratica di soluzioni.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571500" y="3586162"/>
            <a:ext cx="11049000" cy="38100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1838325" y="3719512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03366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4600575" y="3719512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03366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2"/>
          <p:cNvSpPr/>
          <p:nvPr/>
        </p:nvSpPr>
        <p:spPr>
          <a:xfrm>
            <a:off x="7362825" y="3719512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03366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2"/>
          <p:cNvSpPr/>
          <p:nvPr/>
        </p:nvSpPr>
        <p:spPr>
          <a:xfrm>
            <a:off x="10125075" y="3719512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03366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2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PROGRAMMA DEI 4 MODULI</a:t>
            </a:r>
            <a:endParaRPr/>
          </a:p>
        </p:txBody>
      </p:sp>
      <p:sp>
        <p:nvSpPr>
          <p:cNvPr id="227" name="Google Shape;227;p22"/>
          <p:cNvSpPr/>
          <p:nvPr/>
        </p:nvSpPr>
        <p:spPr>
          <a:xfrm>
            <a:off x="571500" y="571500"/>
            <a:ext cx="76200" cy="48577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2"/>
          <p:cNvSpPr txBox="1"/>
          <p:nvPr/>
        </p:nvSpPr>
        <p:spPr>
          <a:xfrm>
            <a:off x="602456" y="3205162"/>
            <a:ext cx="27003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MODULO 1</a:t>
            </a:r>
            <a:endParaRPr/>
          </a:p>
        </p:txBody>
      </p:sp>
      <p:sp>
        <p:nvSpPr>
          <p:cNvPr id="229" name="Google Shape;229;p22"/>
          <p:cNvSpPr txBox="1"/>
          <p:nvPr/>
        </p:nvSpPr>
        <p:spPr>
          <a:xfrm>
            <a:off x="666750" y="4233862"/>
            <a:ext cx="25717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Politiche Attive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del Lavoro</a:t>
            </a:r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3364706" y="3205162"/>
            <a:ext cx="27003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MODULO 2</a:t>
            </a:r>
            <a:endParaRPr/>
          </a:p>
        </p:txBody>
      </p:sp>
      <p:sp>
        <p:nvSpPr>
          <p:cNvPr id="231" name="Google Shape;231;p22"/>
          <p:cNvSpPr txBox="1"/>
          <p:nvPr/>
        </p:nvSpPr>
        <p:spPr>
          <a:xfrm>
            <a:off x="3429000" y="4233862"/>
            <a:ext cx="25717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Inclusione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e Tirocini</a:t>
            </a:r>
            <a:endParaRPr/>
          </a:p>
        </p:txBody>
      </p:sp>
      <p:sp>
        <p:nvSpPr>
          <p:cNvPr id="232" name="Google Shape;232;p22"/>
          <p:cNvSpPr txBox="1"/>
          <p:nvPr/>
        </p:nvSpPr>
        <p:spPr>
          <a:xfrm>
            <a:off x="6126956" y="3205162"/>
            <a:ext cx="27003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MODULO 3</a:t>
            </a:r>
            <a:endParaRPr/>
          </a:p>
        </p:txBody>
      </p:sp>
      <p:sp>
        <p:nvSpPr>
          <p:cNvPr id="233" name="Google Shape;233;p22"/>
          <p:cNvSpPr txBox="1"/>
          <p:nvPr/>
        </p:nvSpPr>
        <p:spPr>
          <a:xfrm>
            <a:off x="6191250" y="4233862"/>
            <a:ext cx="25717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Focus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Disabilità</a:t>
            </a:r>
            <a:endParaRPr/>
          </a:p>
        </p:txBody>
      </p:sp>
      <p:sp>
        <p:nvSpPr>
          <p:cNvPr id="234" name="Google Shape;234;p22"/>
          <p:cNvSpPr txBox="1"/>
          <p:nvPr/>
        </p:nvSpPr>
        <p:spPr>
          <a:xfrm>
            <a:off x="8889206" y="3205162"/>
            <a:ext cx="27003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MODULO 4</a:t>
            </a:r>
            <a:endParaRPr/>
          </a:p>
        </p:txBody>
      </p:sp>
      <p:sp>
        <p:nvSpPr>
          <p:cNvPr id="235" name="Google Shape;235;p22"/>
          <p:cNvSpPr txBox="1"/>
          <p:nvPr/>
        </p:nvSpPr>
        <p:spPr>
          <a:xfrm>
            <a:off x="8953500" y="4233862"/>
            <a:ext cx="25717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Innovazione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e Restituzione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5619750" y="2733675"/>
            <a:ext cx="952500" cy="38100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295275" y="3057525"/>
            <a:ext cx="116014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Organizzazione</a:t>
            </a:r>
            <a:r>
              <a:rPr lang="en-US" sz="4500" b="1" i="0" u="none" strike="noStrike" cap="none" dirty="0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 del </a:t>
            </a:r>
            <a:r>
              <a:rPr lang="en-US" sz="4500" b="1" i="0" u="none" strike="noStrike" cap="none" dirty="0" err="1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Percorso</a:t>
            </a:r>
            <a:endParaRPr dirty="0"/>
          </a:p>
        </p:txBody>
      </p:sp>
      <p:sp>
        <p:nvSpPr>
          <p:cNvPr id="97" name="Google Shape;97;p14"/>
          <p:cNvSpPr txBox="1"/>
          <p:nvPr/>
        </p:nvSpPr>
        <p:spPr>
          <a:xfrm>
            <a:off x="571500" y="3933825"/>
            <a:ext cx="110490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Struttura logistica e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V</a:t>
            </a: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olumi della formazione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19350"/>
            <a:ext cx="2547937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5187" y="2419350"/>
            <a:ext cx="2547937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2419350"/>
            <a:ext cx="2547937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72562" y="2419350"/>
            <a:ext cx="2547937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16868" y="27527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79131" y="2752725"/>
            <a:ext cx="400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255668" y="2752725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060781" y="2752725"/>
            <a:ext cx="5715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DIMENSIONI DEL PROGETTO</a:t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571500" y="571500"/>
            <a:ext cx="76200" cy="48577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807839" y="3457575"/>
            <a:ext cx="207525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16 Ore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857250" y="3924300"/>
            <a:ext cx="1976437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Durata complessiva del corso per ogni edizione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3641526" y="3457575"/>
            <a:ext cx="207525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4 Incontri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3690937" y="3924300"/>
            <a:ext cx="1976437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Suddivisione modulare del percorso formativo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6475214" y="3457575"/>
            <a:ext cx="207525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3 Edizioni</a:t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>
            <a:off x="6524625" y="3924300"/>
            <a:ext cx="1976437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Cicli formativi da attivare per i dipendenti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9308901" y="3457575"/>
            <a:ext cx="207525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32 Partecipanti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9358312" y="3924300"/>
            <a:ext cx="1976437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Potenziale totale suddiviso sulle 3 edizioni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6" name="Google Shape;126;p16"/>
          <p:cNvGraphicFramePr/>
          <p:nvPr>
            <p:extLst>
              <p:ext uri="{D42A27DB-BD31-4B8C-83A1-F6EECF244321}">
                <p14:modId xmlns:p14="http://schemas.microsoft.com/office/powerpoint/2010/main" val="1885612437"/>
              </p:ext>
            </p:extLst>
          </p:nvPr>
        </p:nvGraphicFramePr>
        <p:xfrm>
          <a:off x="571500" y="1916984"/>
          <a:ext cx="11049001" cy="3497550"/>
        </p:xfrm>
        <a:graphic>
          <a:graphicData uri="http://schemas.openxmlformats.org/drawingml/2006/table">
            <a:tbl>
              <a:tblPr firstRow="1" bandRow="1">
                <a:noFill/>
                <a:tableStyleId>{160A2926-BDAF-49C9-9399-42F5F8C847FE}</a:tableStyleId>
              </a:tblPr>
              <a:tblGrid>
                <a:gridCol w="250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3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2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Incontro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 dirty="0" err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Edizione</a:t>
                      </a:r>
                      <a:r>
                        <a:rPr lang="en-US" sz="1650" b="1" i="0" u="none" strike="noStrike" cap="none" dirty="0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1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 dirty="0" err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Edizione</a:t>
                      </a:r>
                      <a:r>
                        <a:rPr lang="en-US" sz="1650" b="1" i="0" u="none" strike="noStrike" cap="none" dirty="0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2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 dirty="0" err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Edizione</a:t>
                      </a:r>
                      <a:r>
                        <a:rPr lang="en-US" sz="1650" b="1" i="0" u="none" strike="noStrike" cap="none" dirty="0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3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1° </a:t>
                      </a:r>
                      <a:r>
                        <a:rPr lang="en-US" sz="1425" b="0" i="0" u="none" strike="noStrike" cap="none" dirty="0" err="1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Incontro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25 Settembre</a:t>
                      </a:r>
                      <a:endParaRPr lang="en-US" sz="16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30 </a:t>
                      </a:r>
                      <a:r>
                        <a:rPr lang="en-US" sz="1425" b="0" i="0" u="none" strike="noStrike" cap="none" dirty="0" err="1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Ottobre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26 Novembre</a:t>
                      </a:r>
                      <a:endParaRPr sz="1425" b="0" i="0" u="none" strike="noStrike" cap="none" dirty="0">
                        <a:solidFill>
                          <a:srgbClr val="000000"/>
                        </a:solidFill>
                        <a:latin typeface="Inter"/>
                        <a:ea typeface="Inter"/>
                        <a:sym typeface="Arial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2° </a:t>
                      </a:r>
                      <a:r>
                        <a:rPr lang="en-US" sz="1425" b="0" i="0" u="none" strike="noStrike" cap="none" dirty="0" err="1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Incontro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09 </a:t>
                      </a:r>
                      <a:r>
                        <a:rPr lang="en-US" sz="1425" b="0" i="0" u="none" strike="noStrike" cap="none" dirty="0" err="1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Ottobre</a:t>
                      </a:r>
                      <a:endParaRPr lang="en-US" sz="16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19 Novembre</a:t>
                      </a:r>
                      <a:endParaRPr lang="en-US" sz="16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03 </a:t>
                      </a:r>
                      <a:r>
                        <a:rPr lang="en-US" sz="1425" b="0" i="0" u="none" strike="noStrike" cap="none" dirty="0" err="1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Dicembre</a:t>
                      </a:r>
                      <a:endParaRPr sz="1425" b="0" i="0" u="none" strike="noStrike" cap="none" dirty="0">
                        <a:solidFill>
                          <a:srgbClr val="000000"/>
                        </a:solidFill>
                        <a:latin typeface="Inter"/>
                        <a:ea typeface="Inter"/>
                        <a:sym typeface="Arial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3° Incontro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13 </a:t>
                      </a:r>
                      <a:r>
                        <a:rPr lang="en-US" sz="1425" b="0" i="0" u="none" strike="noStrike" cap="none" dirty="0" err="1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Ottobre</a:t>
                      </a:r>
                      <a:endParaRPr lang="en-US" sz="16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23 Novembre</a:t>
                      </a:r>
                      <a:endParaRPr lang="en-US" sz="16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10 </a:t>
                      </a:r>
                      <a:r>
                        <a:rPr lang="en-US" sz="1425" b="0" i="0" u="none" strike="noStrike" cap="none" dirty="0" err="1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Dicembre</a:t>
                      </a:r>
                      <a:endParaRPr sz="1425" b="0" i="0" u="none" strike="noStrike" cap="none" dirty="0">
                        <a:solidFill>
                          <a:srgbClr val="000000"/>
                        </a:solidFill>
                        <a:latin typeface="Inter"/>
                        <a:ea typeface="Inter"/>
                        <a:sym typeface="Arial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4° </a:t>
                      </a:r>
                      <a:r>
                        <a:rPr lang="en-US" sz="1425" b="0" i="0" u="none" strike="noStrike" cap="none" dirty="0" err="1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Incontro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16 </a:t>
                      </a:r>
                      <a:r>
                        <a:rPr lang="en-US" sz="1425" b="0" i="0" u="none" strike="noStrike" cap="none" dirty="0" err="1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Ottobre</a:t>
                      </a:r>
                      <a:endParaRPr lang="en-US" sz="16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25 Novembre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17 </a:t>
                      </a:r>
                      <a:r>
                        <a:rPr lang="en-US" sz="1425" b="0" i="0" u="none" strike="noStrike" cap="none" dirty="0" err="1">
                          <a:solidFill>
                            <a:srgbClr val="00000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Dicembre</a:t>
                      </a:r>
                      <a:endParaRPr sz="1425" b="0" i="0" u="none" strike="noStrike" cap="none" dirty="0">
                        <a:solidFill>
                          <a:srgbClr val="000000"/>
                        </a:solidFill>
                        <a:latin typeface="Inter"/>
                        <a:ea typeface="Inter"/>
                        <a:sym typeface="Arial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25" b="0" i="0" u="none" strike="noStrike" cap="none" dirty="0">
                          <a:solidFill>
                            <a:srgbClr val="FF0000"/>
                          </a:solidFill>
                          <a:latin typeface="Inter"/>
                          <a:ea typeface="Inter"/>
                          <a:sym typeface="Arial"/>
                        </a:rPr>
                        <a:t>SCADENZA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25" b="0" i="0" u="none" strike="noStrike" cap="none" dirty="0">
                          <a:solidFill>
                            <a:srgbClr val="FF0000"/>
                          </a:solidFill>
                          <a:latin typeface="Inter"/>
                          <a:ea typeface="Inter"/>
                          <a:sym typeface="Arial"/>
                        </a:rPr>
                        <a:t>ISCRIZIONI</a:t>
                      </a:r>
                      <a:endParaRPr sz="1425" b="0" i="0" u="none" strike="noStrike" cap="none" dirty="0">
                        <a:solidFill>
                          <a:srgbClr val="FF0000"/>
                        </a:solidFill>
                        <a:latin typeface="Inter"/>
                        <a:ea typeface="Inter"/>
                        <a:sym typeface="Arial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FF0000"/>
                          </a:solidFill>
                          <a:latin typeface="Inter"/>
                          <a:ea typeface="Inter"/>
                          <a:sym typeface="Arial"/>
                        </a:rPr>
                        <a:t>04/09/2026</a:t>
                      </a: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25" b="0" i="0" u="none" strike="noStrike" cap="none" dirty="0">
                          <a:solidFill>
                            <a:srgbClr val="FF0000"/>
                          </a:solidFill>
                          <a:latin typeface="Inter"/>
                          <a:ea typeface="Inter"/>
                          <a:sym typeface="Arial"/>
                        </a:rPr>
                        <a:t>02/10/2026</a:t>
                      </a:r>
                      <a:endParaRPr sz="1425" b="0" i="0" u="none" strike="noStrike" cap="none" dirty="0">
                        <a:solidFill>
                          <a:srgbClr val="FF0000"/>
                        </a:solidFill>
                        <a:latin typeface="Inter"/>
                        <a:ea typeface="Inter"/>
                        <a:sym typeface="Arial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25" b="0" i="0" u="none" strike="noStrike" cap="none" dirty="0">
                          <a:solidFill>
                            <a:srgbClr val="FF0000"/>
                          </a:solidFill>
                          <a:latin typeface="Inter"/>
                          <a:ea typeface="Inter"/>
                          <a:sym typeface="Arial"/>
                        </a:rPr>
                        <a:t>06/11/2026</a:t>
                      </a:r>
                      <a:endParaRPr sz="1425" b="0" i="0" u="none" strike="noStrike" cap="none" dirty="0">
                        <a:solidFill>
                          <a:srgbClr val="FF0000"/>
                        </a:solidFill>
                        <a:latin typeface="Inter"/>
                        <a:ea typeface="Inter"/>
                        <a:sym typeface="Arial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101356"/>
                  </a:ext>
                </a:extLst>
              </a:tr>
            </a:tbl>
          </a:graphicData>
        </a:graphic>
      </p:graphicFrame>
      <p:sp>
        <p:nvSpPr>
          <p:cNvPr id="127" name="Google Shape;127;p16"/>
          <p:cNvSpPr/>
          <p:nvPr/>
        </p:nvSpPr>
        <p:spPr>
          <a:xfrm>
            <a:off x="571500" y="3686175"/>
            <a:ext cx="2501205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3072705" y="3686175"/>
            <a:ext cx="2915096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5987801" y="3686175"/>
            <a:ext cx="2933104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6"/>
          <p:cNvSpPr/>
          <p:nvPr/>
        </p:nvSpPr>
        <p:spPr>
          <a:xfrm>
            <a:off x="8920906" y="3686175"/>
            <a:ext cx="2699593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571500" y="4257675"/>
            <a:ext cx="2501205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072705" y="4257675"/>
            <a:ext cx="2915096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5987801" y="4257675"/>
            <a:ext cx="2933104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6"/>
          <p:cNvSpPr/>
          <p:nvPr/>
        </p:nvSpPr>
        <p:spPr>
          <a:xfrm>
            <a:off x="8920906" y="4257675"/>
            <a:ext cx="2699593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571500" y="4829175"/>
            <a:ext cx="2501205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6"/>
          <p:cNvSpPr/>
          <p:nvPr/>
        </p:nvSpPr>
        <p:spPr>
          <a:xfrm>
            <a:off x="3072705" y="4829175"/>
            <a:ext cx="2915096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6"/>
          <p:cNvSpPr/>
          <p:nvPr/>
        </p:nvSpPr>
        <p:spPr>
          <a:xfrm>
            <a:off x="5987801" y="4829175"/>
            <a:ext cx="2933104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6"/>
          <p:cNvSpPr/>
          <p:nvPr/>
        </p:nvSpPr>
        <p:spPr>
          <a:xfrm>
            <a:off x="8920906" y="4829175"/>
            <a:ext cx="2699593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6"/>
          <p:cNvSpPr/>
          <p:nvPr/>
        </p:nvSpPr>
        <p:spPr>
          <a:xfrm>
            <a:off x="571500" y="5400675"/>
            <a:ext cx="2501205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6"/>
          <p:cNvSpPr/>
          <p:nvPr/>
        </p:nvSpPr>
        <p:spPr>
          <a:xfrm>
            <a:off x="3072705" y="5400675"/>
            <a:ext cx="2915096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5987801" y="5400675"/>
            <a:ext cx="2933104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8920906" y="5400675"/>
            <a:ext cx="2699593" cy="95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CALENDARIO EDIZIONI</a:t>
            </a:r>
            <a:endParaRPr/>
          </a:p>
        </p:txBody>
      </p:sp>
      <p:sp>
        <p:nvSpPr>
          <p:cNvPr id="144" name="Google Shape;144;p16"/>
          <p:cNvSpPr/>
          <p:nvPr/>
        </p:nvSpPr>
        <p:spPr>
          <a:xfrm>
            <a:off x="571500" y="571500"/>
            <a:ext cx="76200" cy="48577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7750" y="1719262"/>
            <a:ext cx="42862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7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LOGISTICA E ORARI</a:t>
            </a:r>
            <a:endParaRPr/>
          </a:p>
        </p:txBody>
      </p:sp>
      <p:sp>
        <p:nvSpPr>
          <p:cNvPr id="152" name="Google Shape;152;p17"/>
          <p:cNvSpPr/>
          <p:nvPr/>
        </p:nvSpPr>
        <p:spPr>
          <a:xfrm>
            <a:off x="571500" y="571500"/>
            <a:ext cx="76200" cy="48577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 txBox="1"/>
          <p:nvPr/>
        </p:nvSpPr>
        <p:spPr>
          <a:xfrm>
            <a:off x="6334125" y="2552700"/>
            <a:ext cx="5050631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Sede: Villa Ester</a:t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6334125" y="3124200"/>
            <a:ext cx="481012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Orario:</a:t>
            </a:r>
            <a:r>
              <a:rPr lang="en-US" sz="165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14:00 - 18:00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6334125" y="3648075"/>
            <a:ext cx="4810125" cy="103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La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formazione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si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terrà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presso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gli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spazi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di Villa Ester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grazie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una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convenzione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titolo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b="0" i="0" u="none" strike="noStrike" cap="none" dirty="0" err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gratuito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 err="1">
                <a:solidFill>
                  <a:srgbClr val="1E293B"/>
                </a:solidFill>
                <a:latin typeface="Inter"/>
                <a:ea typeface="Inter"/>
                <a:sym typeface="Inter"/>
              </a:rPr>
              <a:t>Strumenti</a:t>
            </a:r>
            <a:r>
              <a:rPr lang="en-US" sz="1500" dirty="0">
                <a:solidFill>
                  <a:srgbClr val="1E293B"/>
                </a:solidFill>
                <a:latin typeface="Inter"/>
                <a:ea typeface="Inter"/>
                <a:sym typeface="Inter"/>
              </a:rPr>
              <a:t> </a:t>
            </a:r>
            <a:r>
              <a:rPr lang="en-US" sz="1500" dirty="0" err="1">
                <a:solidFill>
                  <a:srgbClr val="1E293B"/>
                </a:solidFill>
                <a:latin typeface="Inter"/>
                <a:ea typeface="Inter"/>
                <a:sym typeface="Inter"/>
              </a:rPr>
              <a:t>necessari</a:t>
            </a:r>
            <a:r>
              <a:rPr lang="en-US" sz="1500" dirty="0">
                <a:solidFill>
                  <a:srgbClr val="1E293B"/>
                </a:solidFill>
                <a:latin typeface="Inter"/>
                <a:ea typeface="Inter"/>
                <a:sym typeface="Inter"/>
              </a:rPr>
              <a:t>: WIFI, </a:t>
            </a:r>
            <a:r>
              <a:rPr lang="en-US" sz="1500" dirty="0" err="1">
                <a:solidFill>
                  <a:srgbClr val="1E293B"/>
                </a:solidFill>
                <a:latin typeface="Inter"/>
                <a:ea typeface="Inter"/>
                <a:sym typeface="Inter"/>
              </a:rPr>
              <a:t>proiettore</a:t>
            </a:r>
            <a:endParaRPr dirty="0"/>
          </a:p>
        </p:txBody>
      </p:sp>
      <p:pic>
        <p:nvPicPr>
          <p:cNvPr id="157" name="Google Shape;157;p17" descr="Laptop at Desk in Apartment (Fornito da Getty Images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1997" y="2300275"/>
            <a:ext cx="4687437" cy="3124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19350"/>
            <a:ext cx="3492549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419350"/>
            <a:ext cx="3492549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8099" y="2419350"/>
            <a:ext cx="3492549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17675" y="2752725"/>
            <a:ext cx="400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38825" y="2752725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02849" y="2752725"/>
            <a:ext cx="3429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3"/>
          <p:cNvSpPr txBox="1"/>
          <p:nvPr/>
        </p:nvSpPr>
        <p:spPr>
          <a:xfrm>
            <a:off x="762000" y="571500"/>
            <a:ext cx="114014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STEP SUCCESSIVI</a:t>
            </a:r>
            <a:endParaRPr/>
          </a:p>
        </p:txBody>
      </p:sp>
      <p:sp>
        <p:nvSpPr>
          <p:cNvPr id="248" name="Google Shape;248;p23"/>
          <p:cNvSpPr/>
          <p:nvPr/>
        </p:nvSpPr>
        <p:spPr>
          <a:xfrm>
            <a:off x="571500" y="571500"/>
            <a:ext cx="76200" cy="485775"/>
          </a:xfrm>
          <a:prstGeom prst="rect">
            <a:avLst/>
          </a:prstGeom>
          <a:solidFill>
            <a:srgbClr val="FFD7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3"/>
          <p:cNvSpPr txBox="1"/>
          <p:nvPr/>
        </p:nvSpPr>
        <p:spPr>
          <a:xfrm>
            <a:off x="784223" y="3457575"/>
            <a:ext cx="306710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Validazione</a:t>
            </a:r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857250" y="3924300"/>
            <a:ext cx="2921049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Conferma definitiva dei calendari e della struttura del percorso</a:t>
            </a:r>
            <a:endParaRPr/>
          </a:p>
        </p:txBody>
      </p:sp>
      <p:sp>
        <p:nvSpPr>
          <p:cNvPr id="251" name="Google Shape;251;p23"/>
          <p:cNvSpPr txBox="1"/>
          <p:nvPr/>
        </p:nvSpPr>
        <p:spPr>
          <a:xfrm>
            <a:off x="4562523" y="3457575"/>
            <a:ext cx="306710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Iscrizioni</a:t>
            </a:r>
            <a:endParaRPr/>
          </a:p>
        </p:txBody>
      </p:sp>
      <p:sp>
        <p:nvSpPr>
          <p:cNvPr id="252" name="Google Shape;252;p23"/>
          <p:cNvSpPr txBox="1"/>
          <p:nvPr/>
        </p:nvSpPr>
        <p:spPr>
          <a:xfrm>
            <a:off x="4635549" y="3924300"/>
            <a:ext cx="2921049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Registrazione dei dipendenti tramite le istruzioni fornite</a:t>
            </a:r>
            <a:endParaRPr/>
          </a:p>
        </p:txBody>
      </p:sp>
      <p:sp>
        <p:nvSpPr>
          <p:cNvPr id="253" name="Google Shape;253;p23"/>
          <p:cNvSpPr txBox="1"/>
          <p:nvPr/>
        </p:nvSpPr>
        <p:spPr>
          <a:xfrm>
            <a:off x="8340822" y="3457575"/>
            <a:ext cx="306710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3366"/>
                </a:solidFill>
                <a:latin typeface="Urbanist"/>
                <a:ea typeface="Urbanist"/>
                <a:cs typeface="Urbanist"/>
                <a:sym typeface="Urbanist"/>
              </a:rPr>
              <a:t>Convenzione</a:t>
            </a:r>
            <a:endParaRPr/>
          </a:p>
        </p:txBody>
      </p:sp>
      <p:sp>
        <p:nvSpPr>
          <p:cNvPr id="254" name="Google Shape;254;p23"/>
          <p:cNvSpPr txBox="1"/>
          <p:nvPr/>
        </p:nvSpPr>
        <p:spPr>
          <a:xfrm>
            <a:off x="8413849" y="3924300"/>
            <a:ext cx="2921049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Formalizzazione accordo a titolo gratuito con Villa Ester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52b4fb8-8ee1-4930-9423-6bc598d21885">
      <Terms xmlns="http://schemas.microsoft.com/office/infopath/2007/PartnerControls"/>
    </lcf76f155ced4ddcb4097134ff3c332f>
    <TaxCatchAll xmlns="a1140022-2b05-4645-a6a3-23ec53d0f31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0E225A94A6A9744BBB586FDFBCBEE8E" ma:contentTypeVersion="13" ma:contentTypeDescription="Creare un nuovo documento." ma:contentTypeScope="" ma:versionID="de291208e572b90b0e0b07aedd393992">
  <xsd:schema xmlns:xsd="http://www.w3.org/2001/XMLSchema" xmlns:xs="http://www.w3.org/2001/XMLSchema" xmlns:p="http://schemas.microsoft.com/office/2006/metadata/properties" xmlns:ns2="552b4fb8-8ee1-4930-9423-6bc598d21885" xmlns:ns3="a1140022-2b05-4645-a6a3-23ec53d0f314" targetNamespace="http://schemas.microsoft.com/office/2006/metadata/properties" ma:root="true" ma:fieldsID="7f957bf9dc656804c8a6261b1844ef33" ns2:_="" ns3:_="">
    <xsd:import namespace="552b4fb8-8ee1-4930-9423-6bc598d21885"/>
    <xsd:import namespace="a1140022-2b05-4645-a6a3-23ec53d0f3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b4fb8-8ee1-4930-9423-6bc598d218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99421a72-9725-4644-b4b7-ddbddb1d17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140022-2b05-4645-a6a3-23ec53d0f3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a85d600-9454-4372-babc-da76eb1eb0ae}" ma:internalName="TaxCatchAll" ma:showField="CatchAllData" ma:web="a1140022-2b05-4645-a6a3-23ec53d0f3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53D762-E1C6-434F-AC05-CA6BC8CEB051}">
  <ds:schemaRefs>
    <ds:schemaRef ds:uri="http://schemas.microsoft.com/office/2006/metadata/properties"/>
    <ds:schemaRef ds:uri="http://schemas.microsoft.com/office/infopath/2007/PartnerControls"/>
    <ds:schemaRef ds:uri="552b4fb8-8ee1-4930-9423-6bc598d21885"/>
    <ds:schemaRef ds:uri="a1140022-2b05-4645-a6a3-23ec53d0f314"/>
  </ds:schemaRefs>
</ds:datastoreItem>
</file>

<file path=customXml/itemProps2.xml><?xml version="1.0" encoding="utf-8"?>
<ds:datastoreItem xmlns:ds="http://schemas.openxmlformats.org/officeDocument/2006/customXml" ds:itemID="{909BA1A1-113E-44C0-9AD7-15ECDAA4DE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BD19B3-E8F6-422F-8945-533A15296C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2b4fb8-8ee1-4930-9423-6bc598d21885"/>
    <ds:schemaRef ds:uri="a1140022-2b05-4645-a6a3-23ec53d0f3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411</Words>
  <Application>Microsoft Office PowerPoint</Application>
  <PresentationFormat>Widescreen</PresentationFormat>
  <Paragraphs>80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Urbanist</vt:lpstr>
      <vt:lpstr>Arial</vt:lpstr>
      <vt:lpstr>Inter Medium</vt:lpstr>
      <vt:lpstr>Calibri</vt:lpstr>
      <vt:lpstr>Inter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Alessia Zerbini</cp:lastModifiedBy>
  <cp:revision>1</cp:revision>
  <dcterms:modified xsi:type="dcterms:W3CDTF">2026-07-08T13:08:12Z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0x010100D0E225A94A6A9744BBB586FDFBCBEE8E</vt:lpwstr>
  </property>
  <property fmtid="{D5CDD505-2E9C-101B-9397-08002B2CF9AE}" pid="3" name="MediaServiceImageTags">
    <vt:lpwstr/>
  </property>
</Properties>
</file>